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6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2;&#1076;&#1084;&#1080;&#1085;\Documents\&#1051;&#1045;&#1053;&#1040;\&#1054;&#1058;&#1063;&#1045;&#1058;&#1067;%20&#1052;&#1040;&#1058;&#1045;&#1056;&#1048;&#1040;&#1051;&#1067;\2022\&#1057;&#1090;&#1072;&#1090;&#1100;&#1103;%20&#1074;%20&#1056;&#1069;&#1046;_30&#1083;&#1077;&#1090;%20&#1088;&#1077;&#1092;&#1086;&#1088;&#1084;\&#1053;&#1054;&#1042;&#1067;&#1045;%20&#1088;&#1072;&#1089;&#1095;&#1077;&#1090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'сравнение ЗПЛ'!$C$18</c:f>
              <c:strCache>
                <c:ptCount val="1"/>
                <c:pt idx="0">
                  <c:v>Начало второго этапа
(2000-2013 гг.)
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'сравнение ЗПЛ'!$D$17:$F$17</c:f>
              <c:strCache>
                <c:ptCount val="3"/>
                <c:pt idx="0">
                  <c:v>Государственный сектор</c:v>
                </c:pt>
                <c:pt idx="1">
                  <c:v>Частный сектор</c:v>
                </c:pt>
                <c:pt idx="2">
                  <c:v>Смешанный сектор</c:v>
                </c:pt>
              </c:strCache>
            </c:strRef>
          </c:cat>
          <c:val>
            <c:numRef>
              <c:f>'сравнение ЗПЛ'!$D$18:$F$18</c:f>
              <c:numCache>
                <c:formatCode>0.0</c:formatCode>
                <c:ptCount val="3"/>
                <c:pt idx="0">
                  <c:v>89.73570989551321</c:v>
                </c:pt>
                <c:pt idx="1">
                  <c:v>74.029451137884791</c:v>
                </c:pt>
                <c:pt idx="2">
                  <c:v>75.74750830564787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AD-4883-87ED-2C25F1007552}"/>
            </c:ext>
          </c:extLst>
        </c:ser>
        <c:ser>
          <c:idx val="1"/>
          <c:order val="1"/>
          <c:tx>
            <c:strRef>
              <c:f>'сравнение ЗПЛ'!$C$19</c:f>
              <c:strCache>
                <c:ptCount val="1"/>
                <c:pt idx="0">
                  <c:v>Начало третьего этапа
(2014 г. – н.вр.)
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'сравнение ЗПЛ'!$D$17:$F$17</c:f>
              <c:strCache>
                <c:ptCount val="3"/>
                <c:pt idx="0">
                  <c:v>Государственный сектор</c:v>
                </c:pt>
                <c:pt idx="1">
                  <c:v>Частный сектор</c:v>
                </c:pt>
                <c:pt idx="2">
                  <c:v>Смешанный сектор</c:v>
                </c:pt>
              </c:strCache>
            </c:strRef>
          </c:cat>
          <c:val>
            <c:numRef>
              <c:f>'сравнение ЗПЛ'!$D$19:$F$19</c:f>
              <c:numCache>
                <c:formatCode>0.0</c:formatCode>
                <c:ptCount val="3"/>
                <c:pt idx="0">
                  <c:v>63.431372549019606</c:v>
                </c:pt>
                <c:pt idx="1">
                  <c:v>50.041017227235422</c:v>
                </c:pt>
                <c:pt idx="2">
                  <c:v>43.416370106761555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FAD-4883-87ED-2C25F1007552}"/>
            </c:ext>
          </c:extLst>
        </c:ser>
        <c:ser>
          <c:idx val="2"/>
          <c:order val="2"/>
          <c:tx>
            <c:strRef>
              <c:f>'сравнение ЗПЛ'!$C$20</c:f>
              <c:strCache>
                <c:ptCount val="1"/>
                <c:pt idx="0">
                  <c:v>Текущее положение
(2020 г.)
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'сравнение ЗПЛ'!$D$17:$F$17</c:f>
              <c:strCache>
                <c:ptCount val="3"/>
                <c:pt idx="0">
                  <c:v>Государственный сектор</c:v>
                </c:pt>
                <c:pt idx="1">
                  <c:v>Частный сектор</c:v>
                </c:pt>
                <c:pt idx="2">
                  <c:v>Смешанный сектор</c:v>
                </c:pt>
              </c:strCache>
            </c:strRef>
          </c:cat>
          <c:val>
            <c:numRef>
              <c:f>'сравнение ЗПЛ'!$D$20:$F$20</c:f>
              <c:numCache>
                <c:formatCode>0.0</c:formatCode>
                <c:ptCount val="3"/>
                <c:pt idx="0">
                  <c:v>62.685714285714276</c:v>
                </c:pt>
                <c:pt idx="1">
                  <c:v>55.385852090032145</c:v>
                </c:pt>
                <c:pt idx="2">
                  <c:v>38.271604938271608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FAD-4883-87ED-2C25F10075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326464"/>
        <c:axId val="36722880"/>
      </c:barChart>
      <c:catAx>
        <c:axId val="353264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6722880"/>
        <c:crosses val="autoZero"/>
        <c:auto val="1"/>
        <c:lblAlgn val="ctr"/>
        <c:lblOffset val="100"/>
        <c:noMultiLvlLbl val="0"/>
      </c:catAx>
      <c:valAx>
        <c:axId val="36722880"/>
        <c:scaling>
          <c:orientation val="minMax"/>
        </c:scaling>
        <c:delete val="1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one"/>
        <c:crossAx val="353264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570638800187141"/>
          <c:y val="0.77864987223641813"/>
          <c:w val="0.84293608530541309"/>
          <c:h val="0.1842611932007554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Cambria" panose="02040503050406030204" pitchFamily="18" charset="0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33A5E4-B240-4673-8504-C8EC9EA4E4B7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DD2A86-7E0E-4176-8A90-2F0AEDEE5A4F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800" b="1" dirty="0" err="1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Прекаризация</a:t>
          </a:r>
          <a:r>
            <a: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 занятости (ПЗ) идентифицировалась через следующие </a:t>
          </a:r>
        </a:p>
        <a:p>
          <a:pPr>
            <a:spcAft>
              <a:spcPts val="0"/>
            </a:spcAft>
          </a:pPr>
          <a:r>
            <a: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ее проявления (индикаторы): </a:t>
          </a:r>
          <a:endParaRPr lang="ru-RU" sz="1800" b="1" dirty="0">
            <a:solidFill>
              <a:schemeClr val="tx1">
                <a:lumMod val="95000"/>
                <a:lumOff val="5000"/>
              </a:schemeClr>
            </a:solidFill>
            <a:latin typeface="Cambria" panose="02040503050406030204" pitchFamily="18" charset="0"/>
          </a:endParaRPr>
        </a:p>
      </dgm:t>
    </dgm:pt>
    <dgm:pt modelId="{C5175F87-4218-44F8-A860-69423F8FB463}" type="parTrans" cxnId="{1DA231D8-83A9-44C5-8EE3-DCFCB1427B05}">
      <dgm:prSet/>
      <dgm:spPr/>
      <dgm:t>
        <a:bodyPr/>
        <a:lstStyle/>
        <a:p>
          <a:endParaRPr lang="ru-RU" sz="1800">
            <a:solidFill>
              <a:schemeClr val="tx1">
                <a:lumMod val="95000"/>
                <a:lumOff val="5000"/>
              </a:schemeClr>
            </a:solidFill>
            <a:latin typeface="Cambria" panose="02040503050406030204" pitchFamily="18" charset="0"/>
          </a:endParaRPr>
        </a:p>
      </dgm:t>
    </dgm:pt>
    <dgm:pt modelId="{812F9996-EB7A-4E6C-A353-04EADE323DD2}" type="sibTrans" cxnId="{1DA231D8-83A9-44C5-8EE3-DCFCB1427B05}">
      <dgm:prSet/>
      <dgm:spPr/>
      <dgm:t>
        <a:bodyPr/>
        <a:lstStyle/>
        <a:p>
          <a:endParaRPr lang="ru-RU" sz="1800">
            <a:solidFill>
              <a:schemeClr val="tx1">
                <a:lumMod val="95000"/>
                <a:lumOff val="5000"/>
              </a:schemeClr>
            </a:solidFill>
            <a:latin typeface="Cambria" panose="02040503050406030204" pitchFamily="18" charset="0"/>
          </a:endParaRPr>
        </a:p>
      </dgm:t>
    </dgm:pt>
    <dgm:pt modelId="{70C330F3-5D6E-4B1A-A802-F725E3EA4E08}">
      <dgm:prSet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just"/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Неофициальная (частично или полностью) заработная плата </a:t>
          </a:r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(2)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; </a:t>
          </a:r>
        </a:p>
      </dgm:t>
    </dgm:pt>
    <dgm:pt modelId="{C28873E8-7AB1-4774-B858-09DC2934EF9A}" type="parTrans" cxnId="{4845DC7D-6A50-4EDB-8F08-CB08C3E39881}">
      <dgm:prSet/>
      <dgm:spPr/>
      <dgm:t>
        <a:bodyPr/>
        <a:lstStyle/>
        <a:p>
          <a:endParaRPr lang="ru-RU" sz="1800">
            <a:solidFill>
              <a:schemeClr val="tx1">
                <a:lumMod val="95000"/>
                <a:lumOff val="5000"/>
              </a:schemeClr>
            </a:solidFill>
            <a:latin typeface="Cambria" panose="02040503050406030204" pitchFamily="18" charset="0"/>
          </a:endParaRPr>
        </a:p>
      </dgm:t>
    </dgm:pt>
    <dgm:pt modelId="{6F160C96-8E96-4DFB-9A44-B2CC8D427E22}" type="sibTrans" cxnId="{4845DC7D-6A50-4EDB-8F08-CB08C3E39881}">
      <dgm:prSet/>
      <dgm:spPr/>
      <dgm:t>
        <a:bodyPr/>
        <a:lstStyle/>
        <a:p>
          <a:endParaRPr lang="ru-RU" sz="1800">
            <a:solidFill>
              <a:schemeClr val="tx1">
                <a:lumMod val="95000"/>
                <a:lumOff val="5000"/>
              </a:schemeClr>
            </a:solidFill>
            <a:latin typeface="Cambria" panose="02040503050406030204" pitchFamily="18" charset="0"/>
          </a:endParaRPr>
        </a:p>
      </dgm:t>
    </dgm:pt>
    <dgm:pt modelId="{791D45FD-E2E0-4DD1-9089-54FB9E15E25A}">
      <dgm:prSet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just"/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Задолженность по заработной плате </a:t>
          </a:r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(3)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; </a:t>
          </a:r>
        </a:p>
      </dgm:t>
    </dgm:pt>
    <dgm:pt modelId="{67123AA3-8859-4193-AA0C-AA53E887F22B}" type="parTrans" cxnId="{BFC0F5AB-1FF6-43C7-B5DE-6141C6123212}">
      <dgm:prSet/>
      <dgm:spPr/>
      <dgm:t>
        <a:bodyPr/>
        <a:lstStyle/>
        <a:p>
          <a:endParaRPr lang="ru-RU" sz="1800">
            <a:solidFill>
              <a:schemeClr val="tx1">
                <a:lumMod val="95000"/>
                <a:lumOff val="5000"/>
              </a:schemeClr>
            </a:solidFill>
            <a:latin typeface="Cambria" panose="02040503050406030204" pitchFamily="18" charset="0"/>
          </a:endParaRPr>
        </a:p>
      </dgm:t>
    </dgm:pt>
    <dgm:pt modelId="{9BA93939-07B4-4B18-9B3E-4973A5A81AA8}" type="sibTrans" cxnId="{BFC0F5AB-1FF6-43C7-B5DE-6141C6123212}">
      <dgm:prSet/>
      <dgm:spPr/>
      <dgm:t>
        <a:bodyPr/>
        <a:lstStyle/>
        <a:p>
          <a:endParaRPr lang="ru-RU" sz="1800">
            <a:solidFill>
              <a:schemeClr val="tx1">
                <a:lumMod val="95000"/>
                <a:lumOff val="5000"/>
              </a:schemeClr>
            </a:solidFill>
            <a:latin typeface="Cambria" panose="02040503050406030204" pitchFamily="18" charset="0"/>
          </a:endParaRPr>
        </a:p>
      </dgm:t>
    </dgm:pt>
    <dgm:pt modelId="{E7229E5D-6FEA-4354-B2B5-E323BB6E084A}">
      <dgm:prSet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just"/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Отклоняющееся от стандартного рабочее время: чрезмерная (более 40 часов в неделю) или недостаточная (не более 30 часов в неделю) его продолжительность </a:t>
          </a:r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(4)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; </a:t>
          </a:r>
        </a:p>
      </dgm:t>
    </dgm:pt>
    <dgm:pt modelId="{C03A07AD-E5E5-4800-ACCB-E589D2E97458}" type="parTrans" cxnId="{B3625D58-6D8A-4691-B13C-8791DC12D199}">
      <dgm:prSet/>
      <dgm:spPr/>
      <dgm:t>
        <a:bodyPr/>
        <a:lstStyle/>
        <a:p>
          <a:endParaRPr lang="ru-RU" sz="1800">
            <a:solidFill>
              <a:schemeClr val="tx1">
                <a:lumMod val="95000"/>
                <a:lumOff val="5000"/>
              </a:schemeClr>
            </a:solidFill>
            <a:latin typeface="Cambria" panose="02040503050406030204" pitchFamily="18" charset="0"/>
          </a:endParaRPr>
        </a:p>
      </dgm:t>
    </dgm:pt>
    <dgm:pt modelId="{B207F575-FCC6-42FF-9A69-6443289A90E5}" type="sibTrans" cxnId="{B3625D58-6D8A-4691-B13C-8791DC12D199}">
      <dgm:prSet/>
      <dgm:spPr/>
      <dgm:t>
        <a:bodyPr/>
        <a:lstStyle/>
        <a:p>
          <a:endParaRPr lang="ru-RU" sz="1800">
            <a:solidFill>
              <a:schemeClr val="tx1">
                <a:lumMod val="95000"/>
                <a:lumOff val="5000"/>
              </a:schemeClr>
            </a:solidFill>
            <a:latin typeface="Cambria" panose="02040503050406030204" pitchFamily="18" charset="0"/>
          </a:endParaRPr>
        </a:p>
      </dgm:t>
    </dgm:pt>
    <dgm:pt modelId="{CB88FD9C-50DE-4272-961F-71A7D5D0D600}">
      <dgm:prSet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just"/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Уменьшение работодателем заработной платы или сокращение часов работы </a:t>
          </a:r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(5)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; </a:t>
          </a:r>
        </a:p>
      </dgm:t>
    </dgm:pt>
    <dgm:pt modelId="{E7446A2B-D225-436D-8ADB-803A6AB36614}" type="parTrans" cxnId="{9C9854BA-D60C-431F-B9C9-7D898B0E8286}">
      <dgm:prSet/>
      <dgm:spPr/>
      <dgm:t>
        <a:bodyPr/>
        <a:lstStyle/>
        <a:p>
          <a:endParaRPr lang="ru-RU" sz="1800">
            <a:solidFill>
              <a:schemeClr val="tx1">
                <a:lumMod val="95000"/>
                <a:lumOff val="5000"/>
              </a:schemeClr>
            </a:solidFill>
            <a:latin typeface="Cambria" panose="02040503050406030204" pitchFamily="18" charset="0"/>
          </a:endParaRPr>
        </a:p>
      </dgm:t>
    </dgm:pt>
    <dgm:pt modelId="{78594E9A-D63A-43A2-A50A-2601D03E3A00}" type="sibTrans" cxnId="{9C9854BA-D60C-431F-B9C9-7D898B0E8286}">
      <dgm:prSet/>
      <dgm:spPr/>
      <dgm:t>
        <a:bodyPr/>
        <a:lstStyle/>
        <a:p>
          <a:endParaRPr lang="ru-RU" sz="1800">
            <a:solidFill>
              <a:schemeClr val="tx1">
                <a:lumMod val="95000"/>
                <a:lumOff val="5000"/>
              </a:schemeClr>
            </a:solidFill>
            <a:latin typeface="Cambria" panose="02040503050406030204" pitchFamily="18" charset="0"/>
          </a:endParaRPr>
        </a:p>
      </dgm:t>
    </dgm:pt>
    <dgm:pt modelId="{5F1440CE-46CE-4B00-B0C0-0612C2CD47EE}">
      <dgm:prSet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just"/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Вынужденный неоплачиваемый отпуск по инициативе работодателя </a:t>
          </a:r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(6)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.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Cambria" panose="02040503050406030204" pitchFamily="18" charset="0"/>
          </a:endParaRPr>
        </a:p>
      </dgm:t>
    </dgm:pt>
    <dgm:pt modelId="{299160E9-99DB-40A1-840C-B038E3E1050C}" type="parTrans" cxnId="{3F97DA9D-6F4D-4069-8E85-2F49D3C47970}">
      <dgm:prSet/>
      <dgm:spPr/>
      <dgm:t>
        <a:bodyPr/>
        <a:lstStyle/>
        <a:p>
          <a:endParaRPr lang="ru-RU" sz="1800">
            <a:solidFill>
              <a:schemeClr val="tx1">
                <a:lumMod val="95000"/>
                <a:lumOff val="5000"/>
              </a:schemeClr>
            </a:solidFill>
            <a:latin typeface="Cambria" panose="02040503050406030204" pitchFamily="18" charset="0"/>
          </a:endParaRPr>
        </a:p>
      </dgm:t>
    </dgm:pt>
    <dgm:pt modelId="{4A95337F-077A-4333-BA87-6BD6103C95EB}" type="sibTrans" cxnId="{3F97DA9D-6F4D-4069-8E85-2F49D3C47970}">
      <dgm:prSet/>
      <dgm:spPr/>
      <dgm:t>
        <a:bodyPr/>
        <a:lstStyle/>
        <a:p>
          <a:endParaRPr lang="ru-RU" sz="1800">
            <a:solidFill>
              <a:schemeClr val="tx1">
                <a:lumMod val="95000"/>
                <a:lumOff val="5000"/>
              </a:schemeClr>
            </a:solidFill>
            <a:latin typeface="Cambria" panose="02040503050406030204" pitchFamily="18" charset="0"/>
          </a:endParaRPr>
        </a:p>
      </dgm:t>
    </dgm:pt>
    <dgm:pt modelId="{1F90E05B-76AD-45F2-9DE3-096F12B17F6F}">
      <dgm:prSet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just"/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Отсутствие официального оформления занятости </a:t>
          </a:r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(1)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; 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Cambria" panose="02040503050406030204" pitchFamily="18" charset="0"/>
          </a:endParaRPr>
        </a:p>
      </dgm:t>
    </dgm:pt>
    <dgm:pt modelId="{E712FF3F-F838-450F-8802-70A1F7CA1415}" type="parTrans" cxnId="{22789E70-902D-443D-B629-5F3ABE326F0C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FCDBCC6-A1BC-4569-AA13-C67340A89106}" type="sibTrans" cxnId="{22789E70-902D-443D-B629-5F3ABE326F0C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2D4EBF2-E82A-4326-A883-5FCBBDB48F33}">
      <dgm:prSet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just"/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Cambria" panose="02040503050406030204" pitchFamily="18" charset="0"/>
          </a:endParaRPr>
        </a:p>
      </dgm:t>
    </dgm:pt>
    <dgm:pt modelId="{76AD959F-DF73-4D61-9B51-B8B245C161B6}" type="parTrans" cxnId="{85F3549C-4C01-4722-B047-304E94BC9623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AB213CB-7534-4523-B566-33A077EBFC68}" type="sibTrans" cxnId="{85F3549C-4C01-4722-B047-304E94BC9623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0D3F564-6DAA-49AB-8FB2-6B7010D5B8E0}" type="pres">
      <dgm:prSet presAssocID="{C533A5E4-B240-4673-8504-C8EC9EA4E4B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2307B6-EF0A-421F-8EB5-9B30FE874944}" type="pres">
      <dgm:prSet presAssocID="{21DD2A86-7E0E-4176-8A90-2F0AEDEE5A4F}" presName="parentLin" presStyleCnt="0"/>
      <dgm:spPr/>
    </dgm:pt>
    <dgm:pt modelId="{F210611B-D9E3-48E7-B1E4-415397AF22E0}" type="pres">
      <dgm:prSet presAssocID="{21DD2A86-7E0E-4176-8A90-2F0AEDEE5A4F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EDEBD84-16DD-4A3B-8B83-E6ED9EA98D88}" type="pres">
      <dgm:prSet presAssocID="{21DD2A86-7E0E-4176-8A90-2F0AEDEE5A4F}" presName="parentText" presStyleLbl="node1" presStyleIdx="0" presStyleCnt="1" custScaleX="116500" custScaleY="452091" custLinFactNeighborX="13429" custLinFactNeighborY="454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B5342-6E16-4182-BCBC-7667B57CF725}" type="pres">
      <dgm:prSet presAssocID="{21DD2A86-7E0E-4176-8A90-2F0AEDEE5A4F}" presName="negativeSpace" presStyleCnt="0"/>
      <dgm:spPr/>
    </dgm:pt>
    <dgm:pt modelId="{07790383-4B05-4D09-B014-886E597EDB9A}" type="pres">
      <dgm:prSet presAssocID="{21DD2A86-7E0E-4176-8A90-2F0AEDEE5A4F}" presName="childText" presStyleLbl="conFgAcc1" presStyleIdx="0" presStyleCnt="1" custLinFactNeighborX="-230" custLinFactNeighborY="-87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081E58-FE84-4FD8-B454-AE261228EE2D}" type="presOf" srcId="{D2D4EBF2-E82A-4326-A883-5FCBBDB48F33}" destId="{07790383-4B05-4D09-B014-886E597EDB9A}" srcOrd="0" destOrd="0" presId="urn:microsoft.com/office/officeart/2005/8/layout/list1"/>
    <dgm:cxn modelId="{85F3549C-4C01-4722-B047-304E94BC9623}" srcId="{21DD2A86-7E0E-4176-8A90-2F0AEDEE5A4F}" destId="{D2D4EBF2-E82A-4326-A883-5FCBBDB48F33}" srcOrd="0" destOrd="0" parTransId="{76AD959F-DF73-4D61-9B51-B8B245C161B6}" sibTransId="{2AB213CB-7534-4523-B566-33A077EBFC68}"/>
    <dgm:cxn modelId="{A1C11341-4A0B-4555-BAC1-3CD02B8B8A5C}" type="presOf" srcId="{21DD2A86-7E0E-4176-8A90-2F0AEDEE5A4F}" destId="{6EDEBD84-16DD-4A3B-8B83-E6ED9EA98D88}" srcOrd="1" destOrd="0" presId="urn:microsoft.com/office/officeart/2005/8/layout/list1"/>
    <dgm:cxn modelId="{3F97DA9D-6F4D-4069-8E85-2F49D3C47970}" srcId="{21DD2A86-7E0E-4176-8A90-2F0AEDEE5A4F}" destId="{5F1440CE-46CE-4B00-B0C0-0612C2CD47EE}" srcOrd="6" destOrd="0" parTransId="{299160E9-99DB-40A1-840C-B038E3E1050C}" sibTransId="{4A95337F-077A-4333-BA87-6BD6103C95EB}"/>
    <dgm:cxn modelId="{22789E70-902D-443D-B629-5F3ABE326F0C}" srcId="{21DD2A86-7E0E-4176-8A90-2F0AEDEE5A4F}" destId="{1F90E05B-76AD-45F2-9DE3-096F12B17F6F}" srcOrd="1" destOrd="0" parTransId="{E712FF3F-F838-450F-8802-70A1F7CA1415}" sibTransId="{2FCDBCC6-A1BC-4569-AA13-C67340A89106}"/>
    <dgm:cxn modelId="{4845DC7D-6A50-4EDB-8F08-CB08C3E39881}" srcId="{21DD2A86-7E0E-4176-8A90-2F0AEDEE5A4F}" destId="{70C330F3-5D6E-4B1A-A802-F725E3EA4E08}" srcOrd="2" destOrd="0" parTransId="{C28873E8-7AB1-4774-B858-09DC2934EF9A}" sibTransId="{6F160C96-8E96-4DFB-9A44-B2CC8D427E22}"/>
    <dgm:cxn modelId="{C266844B-E154-48B0-98AE-8C9FF1EB7042}" type="presOf" srcId="{70C330F3-5D6E-4B1A-A802-F725E3EA4E08}" destId="{07790383-4B05-4D09-B014-886E597EDB9A}" srcOrd="0" destOrd="2" presId="urn:microsoft.com/office/officeart/2005/8/layout/list1"/>
    <dgm:cxn modelId="{D67953CA-ABC5-478D-AB08-2F232A93728C}" type="presOf" srcId="{E7229E5D-6FEA-4354-B2B5-E323BB6E084A}" destId="{07790383-4B05-4D09-B014-886E597EDB9A}" srcOrd="0" destOrd="4" presId="urn:microsoft.com/office/officeart/2005/8/layout/list1"/>
    <dgm:cxn modelId="{9C9854BA-D60C-431F-B9C9-7D898B0E8286}" srcId="{21DD2A86-7E0E-4176-8A90-2F0AEDEE5A4F}" destId="{CB88FD9C-50DE-4272-961F-71A7D5D0D600}" srcOrd="5" destOrd="0" parTransId="{E7446A2B-D225-436D-8ADB-803A6AB36614}" sibTransId="{78594E9A-D63A-43A2-A50A-2601D03E3A00}"/>
    <dgm:cxn modelId="{E159EE32-EEA9-464C-BA38-87DFDAD79486}" type="presOf" srcId="{5F1440CE-46CE-4B00-B0C0-0612C2CD47EE}" destId="{07790383-4B05-4D09-B014-886E597EDB9A}" srcOrd="0" destOrd="6" presId="urn:microsoft.com/office/officeart/2005/8/layout/list1"/>
    <dgm:cxn modelId="{9D2F0E5E-BB86-4E06-A83B-D89E2F62BCC9}" type="presOf" srcId="{21DD2A86-7E0E-4176-8A90-2F0AEDEE5A4F}" destId="{F210611B-D9E3-48E7-B1E4-415397AF22E0}" srcOrd="0" destOrd="0" presId="urn:microsoft.com/office/officeart/2005/8/layout/list1"/>
    <dgm:cxn modelId="{1DA231D8-83A9-44C5-8EE3-DCFCB1427B05}" srcId="{C533A5E4-B240-4673-8504-C8EC9EA4E4B7}" destId="{21DD2A86-7E0E-4176-8A90-2F0AEDEE5A4F}" srcOrd="0" destOrd="0" parTransId="{C5175F87-4218-44F8-A860-69423F8FB463}" sibTransId="{812F9996-EB7A-4E6C-A353-04EADE323DD2}"/>
    <dgm:cxn modelId="{15C61148-02DF-4AA1-8AA3-B58669451624}" type="presOf" srcId="{C533A5E4-B240-4673-8504-C8EC9EA4E4B7}" destId="{E0D3F564-6DAA-49AB-8FB2-6B7010D5B8E0}" srcOrd="0" destOrd="0" presId="urn:microsoft.com/office/officeart/2005/8/layout/list1"/>
    <dgm:cxn modelId="{047E5885-2867-4536-8333-48BA2006F481}" type="presOf" srcId="{CB88FD9C-50DE-4272-961F-71A7D5D0D600}" destId="{07790383-4B05-4D09-B014-886E597EDB9A}" srcOrd="0" destOrd="5" presId="urn:microsoft.com/office/officeart/2005/8/layout/list1"/>
    <dgm:cxn modelId="{E47BB5C5-03BF-4228-BEF7-EFECAE5DC757}" type="presOf" srcId="{791D45FD-E2E0-4DD1-9089-54FB9E15E25A}" destId="{07790383-4B05-4D09-B014-886E597EDB9A}" srcOrd="0" destOrd="3" presId="urn:microsoft.com/office/officeart/2005/8/layout/list1"/>
    <dgm:cxn modelId="{BFC0F5AB-1FF6-43C7-B5DE-6141C6123212}" srcId="{21DD2A86-7E0E-4176-8A90-2F0AEDEE5A4F}" destId="{791D45FD-E2E0-4DD1-9089-54FB9E15E25A}" srcOrd="3" destOrd="0" parTransId="{67123AA3-8859-4193-AA0C-AA53E887F22B}" sibTransId="{9BA93939-07B4-4B18-9B3E-4973A5A81AA8}"/>
    <dgm:cxn modelId="{1BD24A74-6A95-4BE1-A59B-34417E21223E}" type="presOf" srcId="{1F90E05B-76AD-45F2-9DE3-096F12B17F6F}" destId="{07790383-4B05-4D09-B014-886E597EDB9A}" srcOrd="0" destOrd="1" presId="urn:microsoft.com/office/officeart/2005/8/layout/list1"/>
    <dgm:cxn modelId="{B3625D58-6D8A-4691-B13C-8791DC12D199}" srcId="{21DD2A86-7E0E-4176-8A90-2F0AEDEE5A4F}" destId="{E7229E5D-6FEA-4354-B2B5-E323BB6E084A}" srcOrd="4" destOrd="0" parTransId="{C03A07AD-E5E5-4800-ACCB-E589D2E97458}" sibTransId="{B207F575-FCC6-42FF-9A69-6443289A90E5}"/>
    <dgm:cxn modelId="{BD31E3FA-59F4-4FDA-A09B-18A78F2E95ED}" type="presParOf" srcId="{E0D3F564-6DAA-49AB-8FB2-6B7010D5B8E0}" destId="{712307B6-EF0A-421F-8EB5-9B30FE874944}" srcOrd="0" destOrd="0" presId="urn:microsoft.com/office/officeart/2005/8/layout/list1"/>
    <dgm:cxn modelId="{0631602E-EC73-4BEE-8EB9-7DFBBB0A14E6}" type="presParOf" srcId="{712307B6-EF0A-421F-8EB5-9B30FE874944}" destId="{F210611B-D9E3-48E7-B1E4-415397AF22E0}" srcOrd="0" destOrd="0" presId="urn:microsoft.com/office/officeart/2005/8/layout/list1"/>
    <dgm:cxn modelId="{855EEBF9-C701-44FA-B915-077E95222884}" type="presParOf" srcId="{712307B6-EF0A-421F-8EB5-9B30FE874944}" destId="{6EDEBD84-16DD-4A3B-8B83-E6ED9EA98D88}" srcOrd="1" destOrd="0" presId="urn:microsoft.com/office/officeart/2005/8/layout/list1"/>
    <dgm:cxn modelId="{82F330CB-AB1C-43E1-9D6A-9B023A43AC34}" type="presParOf" srcId="{E0D3F564-6DAA-49AB-8FB2-6B7010D5B8E0}" destId="{6E6B5342-6E16-4182-BCBC-7667B57CF725}" srcOrd="1" destOrd="0" presId="urn:microsoft.com/office/officeart/2005/8/layout/list1"/>
    <dgm:cxn modelId="{6D22104D-E8BD-4E36-86C5-6666715AB6A4}" type="presParOf" srcId="{E0D3F564-6DAA-49AB-8FB2-6B7010D5B8E0}" destId="{07790383-4B05-4D09-B014-886E597EDB9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90383-4B05-4D09-B014-886E597EDB9A}">
      <dsp:nvSpPr>
        <dsp:cNvPr id="0" name=""/>
        <dsp:cNvSpPr/>
      </dsp:nvSpPr>
      <dsp:spPr>
        <a:xfrm>
          <a:off x="0" y="778233"/>
          <a:ext cx="7632848" cy="29105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2394" tIns="145796" rIns="592394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  <a:latin typeface="Cambria" panose="02040503050406030204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Отсутствие официального оформления занятости </a:t>
          </a: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(1)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; 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  <a:latin typeface="Cambria" panose="02040503050406030204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Неофициальная (частично или полностью) заработная плата </a:t>
          </a: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(2)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; 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Задолженность по заработной плате </a:t>
          </a: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(3)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; 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Отклоняющееся от стандартного рабочее время: чрезмерная (более 40 часов в неделю) или недостаточная (не более 30 часов в неделю) его продолжительность </a:t>
          </a: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(4)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; 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Уменьшение работодателем заработной платы или сокращение часов работы </a:t>
          </a: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(5)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; 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Вынужденный неоплачиваемый отпуск по инициативе работодателя </a:t>
          </a: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(6)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.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  <a:latin typeface="Cambria" panose="02040503050406030204" pitchFamily="18" charset="0"/>
          </a:endParaRPr>
        </a:p>
      </dsp:txBody>
      <dsp:txXfrm>
        <a:off x="0" y="778233"/>
        <a:ext cx="7632848" cy="2910599"/>
      </dsp:txXfrm>
    </dsp:sp>
    <dsp:sp modelId="{6EDEBD84-16DD-4A3B-8B83-E6ED9EA98D88}">
      <dsp:nvSpPr>
        <dsp:cNvPr id="0" name=""/>
        <dsp:cNvSpPr/>
      </dsp:nvSpPr>
      <dsp:spPr>
        <a:xfrm>
          <a:off x="432470" y="131463"/>
          <a:ext cx="6218508" cy="93420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Прекаризация</a:t>
          </a:r>
          <a:r>
            <a:rPr lang="ru-RU" sz="18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 занятости (ПЗ) идентифицировалась через следующие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rPr>
            <a:t>ее проявления (индикаторы): </a:t>
          </a:r>
          <a:endParaRPr lang="ru-RU" sz="1800" b="1" kern="1200" dirty="0">
            <a:solidFill>
              <a:schemeClr val="tx1">
                <a:lumMod val="95000"/>
                <a:lumOff val="5000"/>
              </a:schemeClr>
            </a:solidFill>
            <a:latin typeface="Cambria" panose="02040503050406030204" pitchFamily="18" charset="0"/>
          </a:endParaRPr>
        </a:p>
      </dsp:txBody>
      <dsp:txXfrm>
        <a:off x="478074" y="177067"/>
        <a:ext cx="6127300" cy="842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669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503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958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553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7045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710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348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65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0330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5760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37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bobkovvn@mail.ru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НИС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2071"/>
            <a:ext cx="2780928" cy="700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343622" y="3501008"/>
            <a:ext cx="8695647" cy="29929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Font typeface="Arial" pitchFamily="34" charset="0"/>
              <a:buNone/>
            </a:pP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Бобков Вячеслав Николаевич</a:t>
            </a:r>
          </a:p>
          <a:p>
            <a:pPr marL="0" indent="0" algn="r">
              <a:spcBef>
                <a:spcPts val="0"/>
              </a:spcBef>
              <a:buFont typeface="Arial" pitchFamily="34" charset="0"/>
              <a:buNone/>
            </a:pPr>
            <a:r>
              <a:rPr lang="ru-RU" sz="1600" dirty="0">
                <a:latin typeface="Cambria" panose="02040503050406030204" pitchFamily="18" charset="0"/>
                <a:cs typeface="Times New Roman" panose="02020603050405020304" pitchFamily="18" charset="0"/>
              </a:rPr>
              <a:t>доктор экономических наук, профессор, заслуженный деятель науки РФ</a:t>
            </a: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r">
              <a:spcBef>
                <a:spcPts val="0"/>
              </a:spcBef>
              <a:buFont typeface="Arial" pitchFamily="34" charset="0"/>
              <a:buNone/>
            </a:pPr>
            <a:r>
              <a:rPr lang="ru-RU" sz="1600" dirty="0" err="1" smtClean="0">
                <a:latin typeface="Cambria" panose="02040503050406030204" pitchFamily="18" charset="0"/>
                <a:cs typeface="Times New Roman" panose="02020603050405020304" pitchFamily="18" charset="0"/>
              </a:rPr>
              <a:t>г.н.с</a:t>
            </a: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., заведующий </a:t>
            </a:r>
            <a:r>
              <a:rPr lang="ru-RU" sz="1600" dirty="0">
                <a:latin typeface="Cambria" panose="02040503050406030204" pitchFamily="18" charset="0"/>
                <a:cs typeface="Times New Roman" panose="02020603050405020304" pitchFamily="18" charset="0"/>
              </a:rPr>
              <a:t>лабораторией проблем уровня и качества </a:t>
            </a: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жизни ИСЭПН </a:t>
            </a:r>
            <a:r>
              <a:rPr lang="ru-RU" sz="1600" dirty="0">
                <a:latin typeface="Cambria" panose="02040503050406030204" pitchFamily="18" charset="0"/>
                <a:cs typeface="Times New Roman" panose="02020603050405020304" pitchFamily="18" charset="0"/>
              </a:rPr>
              <a:t>ФНИСЦ </a:t>
            </a: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РАН;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директор </a:t>
            </a:r>
            <a:r>
              <a:rPr lang="ru-RU" sz="1600" dirty="0">
                <a:latin typeface="Cambria" panose="02040503050406030204" pitchFamily="18" charset="0"/>
                <a:cs typeface="Times New Roman" panose="02020603050405020304" pitchFamily="18" charset="0"/>
              </a:rPr>
              <a:t>Научного центра экономики </a:t>
            </a: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труда РЭУ им</a:t>
            </a:r>
            <a:r>
              <a:rPr lang="ru-RU" sz="1600" dirty="0">
                <a:latin typeface="Cambria" panose="02040503050406030204" pitchFamily="18" charset="0"/>
                <a:cs typeface="Times New Roman" panose="02020603050405020304" pitchFamily="18" charset="0"/>
              </a:rPr>
              <a:t>. Г.В. </a:t>
            </a: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Плеханова</a:t>
            </a:r>
            <a:endParaRPr lang="ru-RU" sz="1600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FFC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Одинцова Елена Валерьевна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600" b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кандидат экономических наук,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600" dirty="0" err="1" smtClean="0">
                <a:latin typeface="Cambria" panose="02040503050406030204" pitchFamily="18" charset="0"/>
                <a:cs typeface="Times New Roman" panose="02020603050405020304" pitchFamily="18" charset="0"/>
              </a:rPr>
              <a:t>в.н.с</a:t>
            </a:r>
            <a:r>
              <a:rPr lang="ru-RU" sz="1600" dirty="0">
                <a:latin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лаборатории </a:t>
            </a:r>
            <a:r>
              <a:rPr lang="ru-RU" sz="1600" dirty="0">
                <a:latin typeface="Cambria" panose="02040503050406030204" pitchFamily="18" charset="0"/>
                <a:cs typeface="Times New Roman" panose="02020603050405020304" pitchFamily="18" charset="0"/>
              </a:rPr>
              <a:t>проблем уровня и качества жизни </a:t>
            </a: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ИСЭПН ФНИСЦ РАН;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600" dirty="0" err="1" smtClean="0">
                <a:latin typeface="Cambria" panose="02040503050406030204" pitchFamily="18" charset="0"/>
                <a:cs typeface="Times New Roman" panose="02020603050405020304" pitchFamily="18" charset="0"/>
              </a:rPr>
              <a:t>в.н.с</a:t>
            </a: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. Научного </a:t>
            </a:r>
            <a:r>
              <a:rPr lang="ru-RU" sz="1600" dirty="0">
                <a:latin typeface="Cambria" panose="02040503050406030204" pitchFamily="18" charset="0"/>
                <a:cs typeface="Times New Roman" panose="02020603050405020304" pitchFamily="18" charset="0"/>
              </a:rPr>
              <a:t>центра экономики труда РЭУ им. Г.В. </a:t>
            </a: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Плеханова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</a:t>
            </a:r>
            <a:r>
              <a:rPr lang="ru-RU" sz="1600" b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Павлова Валентина Васильевна</a:t>
            </a: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,                     кандидат экономических наук, </a:t>
            </a:r>
            <a:r>
              <a:rPr lang="ru-RU" sz="1600" dirty="0" err="1" smtClean="0">
                <a:latin typeface="Cambria" panose="02040503050406030204" pitchFamily="18" charset="0"/>
                <a:cs typeface="Times New Roman" panose="02020603050405020304" pitchFamily="18" charset="0"/>
              </a:rPr>
              <a:t>в.н.с</a:t>
            </a: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. Научной школы «Теория и технологии менеджмента</a:t>
            </a:r>
            <a:r>
              <a:rPr lang="ru-RU" sz="1600" dirty="0">
                <a:latin typeface="Cambria" panose="02040503050406030204" pitchFamily="18" charset="0"/>
                <a:cs typeface="Times New Roman" panose="02020603050405020304" pitchFamily="18" charset="0"/>
              </a:rPr>
              <a:t>», </a:t>
            </a: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доцент, РЭУ </a:t>
            </a:r>
            <a:r>
              <a:rPr lang="ru-RU" sz="1600" dirty="0">
                <a:latin typeface="Cambria" panose="02040503050406030204" pitchFamily="18" charset="0"/>
                <a:cs typeface="Times New Roman" panose="02020603050405020304" pitchFamily="18" charset="0"/>
              </a:rPr>
              <a:t>им. Г.В. Плеханова, </a:t>
            </a:r>
            <a:r>
              <a:rPr lang="ru-RU" sz="16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 </a:t>
            </a:r>
            <a:endParaRPr lang="ru-RU" sz="1600" b="1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6493978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 smtClean="0">
                <a:latin typeface="Cambria" panose="02040503050406030204" pitchFamily="18" charset="0"/>
              </a:rPr>
              <a:t> </a:t>
            </a:r>
            <a:r>
              <a:rPr lang="ru-RU" sz="1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18 марта 2022 </a:t>
            </a:r>
            <a:r>
              <a:rPr lang="ru-RU" sz="1400" dirty="0">
                <a:latin typeface="Cambria" panose="02040503050406030204" pitchFamily="18" charset="0"/>
                <a:cs typeface="Times New Roman" panose="02020603050405020304" pitchFamily="18" charset="0"/>
              </a:rPr>
              <a:t>года </a:t>
            </a:r>
          </a:p>
        </p:txBody>
      </p:sp>
      <p:pic>
        <p:nvPicPr>
          <p:cNvPr id="10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75378" y="142069"/>
            <a:ext cx="1163890" cy="10843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9209" y="2204864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ПРЕКАРИЗАЦИЯ ЗАНЯТОСТИ В РОССИИ </a:t>
            </a:r>
          </a:p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И ЕЕ СОЦИАЛЬНЫЕ ПОСЛЕДСТВИЯ</a:t>
            </a:r>
            <a:endParaRPr lang="ru-RU" sz="3200" b="1" dirty="0" smtClean="0">
              <a:solidFill>
                <a:srgbClr val="00B0F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09" y="98072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ambria" panose="02040503050406030204" pitchFamily="18" charset="0"/>
              </a:rPr>
              <a:t>VI САНКТ-ПЕТЕРБУРГСКИЙ МЕЖДУНАРОДНЫЙ ФОРУМ ТРУДА</a:t>
            </a:r>
          </a:p>
          <a:p>
            <a:pPr algn="ctr"/>
            <a:r>
              <a:rPr lang="ru-RU" dirty="0" smtClean="0">
                <a:latin typeface="Cambria" panose="020405030504060302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</a:rPr>
              <a:t>Академическая дискуссия: 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«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Влияние 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дестандартизации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 занятости на ее качество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» 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38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8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Результаты исследования</a:t>
            </a:r>
            <a:endParaRPr lang="ru-RU" sz="2400" cap="al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0998" y="1196754"/>
            <a:ext cx="853947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К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началу 2020-х гг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. в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государственном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секторе</a:t>
            </a:r>
            <a:r>
              <a:rPr lang="ru-RU" sz="2000" dirty="0" smtClean="0">
                <a:latin typeface="Cambria" panose="02040503050406030204" pitchFamily="18" charset="0"/>
              </a:rPr>
              <a:t>, </a:t>
            </a:r>
            <a:r>
              <a:rPr lang="ru-RU" sz="2000" dirty="0">
                <a:latin typeface="Cambria" panose="02040503050406030204" pitchFamily="18" charset="0"/>
              </a:rPr>
              <a:t>при более высокой доле по сравнению с другими секторами работников с заработной платой, свидетельствующей о </a:t>
            </a:r>
            <a:r>
              <a:rPr lang="ru-RU" sz="2000" dirty="0" smtClean="0">
                <a:latin typeface="Cambria" panose="02040503050406030204" pitchFamily="18" charset="0"/>
              </a:rPr>
              <a:t>ПЗ</a:t>
            </a:r>
            <a:r>
              <a:rPr lang="ru-RU" sz="2000" dirty="0">
                <a:latin typeface="Cambria" panose="02040503050406030204" pitchFamily="18" charset="0"/>
              </a:rPr>
              <a:t>,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удалось обеспечить наиболее благополучную ситуацию относительно наличия других индикаторов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ПЗ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. 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ru-RU" sz="2000" dirty="0" smtClean="0">
                <a:latin typeface="Cambria" panose="02040503050406030204" pitchFamily="18" charset="0"/>
              </a:rPr>
              <a:t>По </a:t>
            </a:r>
            <a:r>
              <a:rPr lang="ru-RU" sz="2000" dirty="0">
                <a:latin typeface="Cambria" panose="02040503050406030204" pitchFamily="18" charset="0"/>
              </a:rPr>
              <a:t>итогам 30-летнего периода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государственный сектор </a:t>
            </a:r>
            <a:r>
              <a:rPr lang="ru-RU" sz="2000" dirty="0">
                <a:latin typeface="Cambria" panose="02040503050406030204" pitchFamily="18" charset="0"/>
              </a:rPr>
              <a:t>может успешно конкурировать с другими секторами за работников,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компенсируя менее «выигрышную» ситуацию с уровнем заработной платы другими аспектами качества занятости</a:t>
            </a:r>
            <a:r>
              <a:rPr lang="ru-RU" sz="2000" dirty="0">
                <a:latin typeface="Cambria" panose="02040503050406030204" pitchFamily="18" charset="0"/>
              </a:rPr>
              <a:t>, предоставляя официальную занятость, гарантии соблюдения трудовых прав (отсутствие переработок, вынужденных отпусков и пр.).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В частном и смешанном секторах хотя и меньше риски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ПЗ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, связанные с уровнем заработной платы, но выше риски других ее проявлений. </a:t>
            </a:r>
          </a:p>
        </p:txBody>
      </p:sp>
    </p:spTree>
    <p:extLst>
      <p:ext uri="{BB962C8B-B14F-4D97-AF65-F5344CB8AC3E}">
        <p14:creationId xmlns:p14="http://schemas.microsoft.com/office/powerpoint/2010/main" val="71240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8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Результаты исследования</a:t>
            </a:r>
            <a:endParaRPr lang="ru-RU" sz="2400" cap="al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763597"/>
              </p:ext>
            </p:extLst>
          </p:nvPr>
        </p:nvGraphicFramePr>
        <p:xfrm>
          <a:off x="233192" y="1988840"/>
          <a:ext cx="8606277" cy="3834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17669"/>
                <a:gridCol w="943366"/>
                <a:gridCol w="1200938"/>
                <a:gridCol w="1072152"/>
                <a:gridCol w="1072152"/>
              </a:tblGrid>
              <a:tr h="43204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983" marR="67983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В % от численности работников организаций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983" marR="67983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4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Всего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983" marR="6798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В </a:t>
                      </a: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государственном 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секторе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983" marR="6798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В частном секторе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983" marR="6798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В смешанном секторе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983" marR="6798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555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При оценивании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прекаризации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занятости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с учетом уровня заработной платы</a:t>
                      </a:r>
                      <a:r>
                        <a:rPr lang="ru-RU" sz="1400" b="1" baseline="30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983" marR="6798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Устойчивая</a:t>
                      </a:r>
                      <a:r>
                        <a:rPr lang="ru-RU" sz="1400" b="0" baseline="30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занятость и </a:t>
                      </a:r>
                      <a:r>
                        <a:rPr lang="ru-RU" sz="14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благополучное</a:t>
                      </a:r>
                      <a:r>
                        <a:rPr lang="ru-RU" sz="1400" b="0" baseline="30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r>
                        <a:rPr lang="ru-RU" sz="1400" b="0" baseline="30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положение по денежным доходам домохозяйств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983" marR="67983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4,4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983" marR="6798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5,4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983" marR="6798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3,2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983" marR="6798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9,2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983" marR="6798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Прекаризованная</a:t>
                      </a:r>
                      <a:r>
                        <a:rPr lang="ru-RU" sz="1400" b="0" baseline="30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3 </a:t>
                      </a:r>
                      <a:r>
                        <a:rPr lang="ru-RU" sz="14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занятость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и </a:t>
                      </a:r>
                      <a:r>
                        <a:rPr lang="ru-RU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благополучное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положение по денежным доходам домохозяйств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983" marR="67983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7,7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983" marR="6798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7,3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983" marR="6798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7,9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983" marR="6798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8,8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983" marR="6798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Устойчивая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занятость и </a:t>
                      </a:r>
                      <a:r>
                        <a:rPr lang="ru-RU" sz="14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неблагополучное</a:t>
                      </a:r>
                      <a:r>
                        <a:rPr lang="ru-RU" sz="1400" b="0" baseline="30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положение по денежным доходам домохозяйств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983" marR="67983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16,2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983" marR="6798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18,2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983" marR="6798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13,9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983" marR="6798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25,8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983" marR="6798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b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Прекаризованная</a:t>
                      </a:r>
                      <a:r>
                        <a:rPr lang="ru-RU" sz="14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занятость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и </a:t>
                      </a:r>
                      <a:r>
                        <a:rPr lang="ru-RU" sz="14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неблагополучное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положение по денежным доходам домохозяйств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983" marR="67983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71,7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983" marR="6798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69,1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983" marR="6798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75,0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983" marR="6798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56,2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7983" marR="6798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80140" y="935469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Распределение работников организаций по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наличию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прекаризации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 занятости и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благополучному (неблагополучному) положению их домохозяйств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по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душевым денежным доходам, 2020 г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.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877272"/>
            <a:ext cx="835292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aseline="30000" dirty="0">
                <a:latin typeface="Cambria" panose="02040503050406030204" pitchFamily="18" charset="0"/>
              </a:rPr>
              <a:t>1</a:t>
            </a:r>
            <a:r>
              <a:rPr lang="ru-RU" sz="1000" dirty="0">
                <a:latin typeface="Cambria" panose="02040503050406030204" pitchFamily="18" charset="0"/>
              </a:rPr>
              <a:t>Отсутствуют индикаторы </a:t>
            </a:r>
            <a:r>
              <a:rPr lang="ru-RU" sz="1000" dirty="0" smtClean="0">
                <a:latin typeface="Cambria" panose="02040503050406030204" pitchFamily="18" charset="0"/>
              </a:rPr>
              <a:t>ПЗ.</a:t>
            </a:r>
            <a:endParaRPr lang="ru-RU" sz="1000" dirty="0">
              <a:latin typeface="Cambria" panose="02040503050406030204" pitchFamily="18" charset="0"/>
            </a:endParaRPr>
          </a:p>
          <a:p>
            <a:r>
              <a:rPr lang="ru-RU" sz="1000" baseline="30000" dirty="0">
                <a:latin typeface="Cambria" panose="02040503050406030204" pitchFamily="18" charset="0"/>
              </a:rPr>
              <a:t>2</a:t>
            </a:r>
            <a:r>
              <a:rPr lang="ru-RU" sz="1000" dirty="0">
                <a:latin typeface="Cambria" panose="02040503050406030204" pitchFamily="18" charset="0"/>
              </a:rPr>
              <a:t>Душевые денежные доходы в домохозяйстве работников не менее 3,2 ПМ.</a:t>
            </a:r>
          </a:p>
          <a:p>
            <a:r>
              <a:rPr lang="ru-RU" sz="1000" baseline="30000" dirty="0">
                <a:latin typeface="Cambria" panose="02040503050406030204" pitchFamily="18" charset="0"/>
              </a:rPr>
              <a:t>3</a:t>
            </a:r>
            <a:r>
              <a:rPr lang="ru-RU" sz="1000" dirty="0">
                <a:latin typeface="Cambria" panose="02040503050406030204" pitchFamily="18" charset="0"/>
              </a:rPr>
              <a:t>Имеется один и более индикатор </a:t>
            </a:r>
            <a:r>
              <a:rPr lang="ru-RU" sz="1000" dirty="0" smtClean="0">
                <a:latin typeface="Cambria" panose="02040503050406030204" pitchFamily="18" charset="0"/>
              </a:rPr>
              <a:t>ПЗ.</a:t>
            </a:r>
            <a:endParaRPr lang="ru-RU" sz="1000" dirty="0">
              <a:latin typeface="Cambria" panose="02040503050406030204" pitchFamily="18" charset="0"/>
            </a:endParaRPr>
          </a:p>
          <a:p>
            <a:r>
              <a:rPr lang="ru-RU" sz="1000" baseline="30000" dirty="0">
                <a:latin typeface="Cambria" panose="02040503050406030204" pitchFamily="18" charset="0"/>
              </a:rPr>
              <a:t>4</a:t>
            </a:r>
            <a:r>
              <a:rPr lang="ru-RU" sz="1000" dirty="0">
                <a:latin typeface="Cambria" panose="02040503050406030204" pitchFamily="18" charset="0"/>
              </a:rPr>
              <a:t>Душевые денежные доходы в домохозяйстве работников менее 3,2 ПМ.</a:t>
            </a:r>
          </a:p>
          <a:p>
            <a:r>
              <a:rPr lang="ru-RU" sz="1000" baseline="30000" dirty="0">
                <a:latin typeface="Cambria" panose="02040503050406030204" pitchFamily="18" charset="0"/>
              </a:rPr>
              <a:t>5</a:t>
            </a:r>
            <a:r>
              <a:rPr lang="ru-RU" sz="1000" dirty="0">
                <a:latin typeface="Cambria" panose="02040503050406030204" pitchFamily="18" charset="0"/>
              </a:rPr>
              <a:t>В качестве </a:t>
            </a:r>
            <a:r>
              <a:rPr lang="ru-RU" sz="1000" dirty="0" smtClean="0">
                <a:latin typeface="Cambria" panose="02040503050406030204" pitchFamily="18" charset="0"/>
              </a:rPr>
              <a:t>нормативной границы </a:t>
            </a:r>
            <a:r>
              <a:rPr lang="ru-RU" sz="1000" dirty="0">
                <a:latin typeface="Cambria" panose="02040503050406030204" pitchFamily="18" charset="0"/>
              </a:rPr>
              <a:t>заработной </a:t>
            </a:r>
            <a:r>
              <a:rPr lang="ru-RU" sz="1000" dirty="0" smtClean="0">
                <a:latin typeface="Cambria" panose="02040503050406030204" pitchFamily="18" charset="0"/>
              </a:rPr>
              <a:t>платы использовалась </a:t>
            </a:r>
            <a:r>
              <a:rPr lang="ru-RU" sz="1000" dirty="0">
                <a:latin typeface="Cambria" panose="02040503050406030204" pitchFamily="18" charset="0"/>
              </a:rPr>
              <a:t>следующая — 2,6 </a:t>
            </a:r>
            <a:r>
              <a:rPr lang="ru-RU" sz="1000" dirty="0" err="1">
                <a:latin typeface="Cambria" panose="02040503050406030204" pitchFamily="18" charset="0"/>
              </a:rPr>
              <a:t>ПМтр</a:t>
            </a:r>
            <a:r>
              <a:rPr lang="ru-RU" sz="1000" dirty="0"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376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8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Результаты исследования</a:t>
            </a:r>
            <a:endParaRPr lang="ru-RU" sz="2400" cap="al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1784" y="1052736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В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результате 30-летнего капиталистического реформирования </a:t>
            </a:r>
            <a:r>
              <a:rPr lang="ru-RU" sz="2000" dirty="0">
                <a:latin typeface="Cambria" panose="02040503050406030204" pitchFamily="18" charset="0"/>
              </a:rPr>
              <a:t>широкие масштабы низкого качества занятости, а также невысокого уровня заработной платы работников организаций выразились в том, что только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небольшая группа работников характеризуется устойчивым социально-трудовым положением домохозяйств</a:t>
            </a:r>
            <a:r>
              <a:rPr lang="ru-RU" sz="2000" dirty="0">
                <a:latin typeface="Cambria" panose="02040503050406030204" pitchFamily="18" charset="0"/>
              </a:rPr>
              <a:t>.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ru-RU" sz="2000" dirty="0" smtClean="0">
                <a:latin typeface="Cambria" panose="02040503050406030204" pitchFamily="18" charset="0"/>
              </a:rPr>
              <a:t>В </a:t>
            </a:r>
            <a:r>
              <a:rPr lang="ru-RU" sz="2000" dirty="0">
                <a:latin typeface="Cambria" panose="02040503050406030204" pitchFamily="18" charset="0"/>
              </a:rPr>
              <a:t>целом, по итогам 30 лет капиталистических реформ, только порядка </a:t>
            </a:r>
            <a:r>
              <a:rPr lang="ru-RU" sz="2000" dirty="0" smtClean="0">
                <a:latin typeface="Cambria" panose="02040503050406030204" pitchFamily="18" charset="0"/>
              </a:rPr>
              <a:t>4% </a:t>
            </a:r>
            <a:r>
              <a:rPr lang="ru-RU" sz="2000" dirty="0">
                <a:latin typeface="Cambria" panose="02040503050406030204" pitchFamily="18" charset="0"/>
              </a:rPr>
              <a:t>работников организаций отличает устойчивая занятость и сравнительно благополучное положение по душевым денежным доходам в их домохозяйствах (не менее 3,2 </a:t>
            </a:r>
            <a:r>
              <a:rPr lang="ru-RU" sz="2000" dirty="0" smtClean="0">
                <a:latin typeface="Cambria" panose="02040503050406030204" pitchFamily="18" charset="0"/>
              </a:rPr>
              <a:t>ПМ). Еще </a:t>
            </a:r>
            <a:r>
              <a:rPr lang="ru-RU" sz="2000" dirty="0">
                <a:latin typeface="Cambria" panose="02040503050406030204" pitchFamily="18" charset="0"/>
              </a:rPr>
              <a:t>около </a:t>
            </a:r>
            <a:r>
              <a:rPr lang="ru-RU" sz="2000" dirty="0" smtClean="0">
                <a:latin typeface="Cambria" panose="02040503050406030204" pitchFamily="18" charset="0"/>
              </a:rPr>
              <a:t>8</a:t>
            </a:r>
            <a:r>
              <a:rPr lang="ru-RU" sz="2000" dirty="0">
                <a:latin typeface="Cambria" panose="02040503050406030204" pitchFamily="18" charset="0"/>
              </a:rPr>
              <a:t>% работников конвертировали </a:t>
            </a:r>
            <a:r>
              <a:rPr lang="ru-RU" sz="2000" dirty="0" smtClean="0">
                <a:latin typeface="Cambria" panose="02040503050406030204" pitchFamily="18" charset="0"/>
              </a:rPr>
              <a:t>ПЗ </a:t>
            </a:r>
            <a:r>
              <a:rPr lang="ru-RU" sz="2000" dirty="0">
                <a:latin typeface="Cambria" panose="02040503050406030204" pitchFamily="18" charset="0"/>
              </a:rPr>
              <a:t>в благополучные душевые доходы. Для более 70% работников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характерны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ПЗ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и неблагополучное положение по душевым денежным доходам в их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домохозяйствах</a:t>
            </a:r>
            <a:r>
              <a:rPr lang="ru-RU" sz="2000" dirty="0" smtClean="0">
                <a:latin typeface="Cambria" panose="02040503050406030204" pitchFamily="18" charset="0"/>
              </a:rPr>
              <a:t>.</a:t>
            </a:r>
            <a:endParaRPr lang="ru-RU" sz="2000" dirty="0">
              <a:latin typeface="Cambria" panose="02040503050406030204" pitchFamily="18" charset="0"/>
            </a:endParaRPr>
          </a:p>
          <a:p>
            <a:pPr marL="342900" indent="-342900" algn="just">
              <a:spcAft>
                <a:spcPts val="1200"/>
              </a:spcAft>
              <a:buAutoNum type="arabicPeriod"/>
            </a:pPr>
            <a:endParaRPr lang="ru-RU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15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17905"/>
            <a:ext cx="8229600" cy="461665"/>
          </a:xfr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ea typeface="+mn-ea"/>
                <a:cs typeface="+mn-cs"/>
              </a:rPr>
              <a:t>ПУБЛИКАЦИЯ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1340768"/>
            <a:ext cx="8612579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© Бобков В.Н., </a:t>
            </a:r>
            <a:r>
              <a:rPr lang="ru-RU" sz="3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Гулюгина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А.А., Одинцова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Е.В.</a:t>
            </a:r>
          </a:p>
          <a:p>
            <a:pPr marL="0" indent="0" algn="just">
              <a:buNone/>
            </a:pP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Социальные 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последствия тридцати лет капиталистических реформ в 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России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// 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Российский экономический журнал. 2022. № 1. С. 78–107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https://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doi.org/10.33983/0130-9757-2022-1-78-107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chemeClr val="bg2">
                  <a:lumMod val="1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79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6277" y="1911927"/>
            <a:ext cx="7205353" cy="45650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bobkovvn@mail.ru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58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69434"/>
            <a:ext cx="86409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000" dirty="0">
                <a:latin typeface="Cambria" panose="02040503050406030204" pitchFamily="18" charset="0"/>
              </a:rPr>
              <a:t>Ключевыми для всех социально-экономических характеристик населения являются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характеристики сферы занятости</a:t>
            </a:r>
            <a:r>
              <a:rPr lang="ru-RU" sz="2000" dirty="0">
                <a:latin typeface="Cambria" panose="02040503050406030204" pitchFamily="18" charset="0"/>
              </a:rPr>
              <a:t>, в которой непосредственно реализуются производственные отношения работников и работодателей, влияющие на большинство остальных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показателей уровня и качества их жизни</a:t>
            </a:r>
            <a:r>
              <a:rPr lang="ru-RU" sz="2000" dirty="0">
                <a:latin typeface="Cambria" panose="02040503050406030204" pitchFamily="18" charset="0"/>
              </a:rPr>
              <a:t>. </a:t>
            </a:r>
            <a:endParaRPr lang="ru-RU" sz="2000" dirty="0" smtClean="0">
              <a:latin typeface="Cambria" panose="020405030504060302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sz="2000" dirty="0">
                <a:latin typeface="Cambria" panose="02040503050406030204" pitchFamily="18" charset="0"/>
              </a:rPr>
              <a:t>Капиталистическому способу производства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имманентно присуща </a:t>
            </a:r>
            <a:r>
              <a:rPr lang="ru-RU" sz="2000" b="1" dirty="0" err="1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прекаризованная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занятость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(ПЗ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)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rPr>
              <a:t>,</a:t>
            </a:r>
            <a:r>
              <a:rPr lang="ru-RU" sz="2000" b="1" dirty="0">
                <a:latin typeface="Cambria" panose="02040503050406030204" pitchFamily="18" charset="0"/>
              </a:rPr>
              <a:t> </a:t>
            </a:r>
            <a:r>
              <a:rPr lang="ru-RU" sz="2000" dirty="0">
                <a:latin typeface="Cambria" panose="02040503050406030204" pitchFamily="18" charset="0"/>
              </a:rPr>
              <a:t>представляющая собой вынужденную для работника утрату части или </a:t>
            </a:r>
            <a:r>
              <a:rPr lang="ru-RU" sz="2000" dirty="0" smtClean="0">
                <a:latin typeface="Cambria" panose="02040503050406030204" pitchFamily="18" charset="0"/>
              </a:rPr>
              <a:t>большинства </a:t>
            </a:r>
            <a:r>
              <a:rPr lang="ru-RU" sz="2000" dirty="0">
                <a:latin typeface="Cambria" panose="02040503050406030204" pitchFamily="18" charset="0"/>
              </a:rPr>
              <a:t>трудовых и социальных прав. </a:t>
            </a:r>
          </a:p>
          <a:p>
            <a:pPr algn="just">
              <a:spcAft>
                <a:spcPts val="1200"/>
              </a:spcAft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Для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работников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ПЗ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означает не только снижение качества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занятости</a:t>
            </a:r>
            <a:r>
              <a:rPr lang="ru-RU" sz="2000" dirty="0" smtClean="0">
                <a:latin typeface="Cambria" panose="02040503050406030204" pitchFamily="18" charset="0"/>
              </a:rPr>
              <a:t> </a:t>
            </a:r>
            <a:r>
              <a:rPr lang="ru-RU" sz="2000" dirty="0">
                <a:latin typeface="Cambria" panose="02040503050406030204" pitchFamily="18" charset="0"/>
              </a:rPr>
              <a:t>вследствие вынужденной утраты стандартных трудовых отношений и социальных и трудовых гарантий, но также, как правило, и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снижение уровня жизни в их домохозяйствах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2000" dirty="0">
                <a:latin typeface="Cambria" panose="02040503050406030204" pitchFamily="18" charset="0"/>
              </a:rPr>
              <a:t>вследствие низких доходов от занятости, что предопределяет недоступность для работников и их домохозяйств достойных стандартов текущего потребления </a:t>
            </a:r>
            <a:r>
              <a:rPr lang="ru-RU" sz="2000" dirty="0" smtClean="0">
                <a:latin typeface="Cambria" panose="02040503050406030204" pitchFamily="18" charset="0"/>
              </a:rPr>
              <a:t>. </a:t>
            </a:r>
            <a:endParaRPr lang="ru-RU" sz="2000" dirty="0">
              <a:latin typeface="Cambria" panose="020405030504060302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1096" y="260650"/>
            <a:ext cx="9122905" cy="66278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ОБЩИЕ ПОЛОЖЕНИЯ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15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1096" y="260650"/>
            <a:ext cx="9122905" cy="66278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ОБЩИЕ ПОЛОЖЕНИЯ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083" y="1268761"/>
            <a:ext cx="835292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ПЗ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в России появилась  и стала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быстро прогрессировать в 90-х годах </a:t>
            </a:r>
            <a:r>
              <a:rPr lang="ru-RU" sz="2400" dirty="0">
                <a:latin typeface="Cambria" panose="02040503050406030204" pitchFamily="18" charset="0"/>
              </a:rPr>
              <a:t>прошлого столетия сразу после правового и реального оформления института частной собственности на средства </a:t>
            </a:r>
            <a:r>
              <a:rPr lang="ru-RU" sz="2400" dirty="0" smtClean="0">
                <a:latin typeface="Cambria" panose="02040503050406030204" pitchFamily="18" charset="0"/>
              </a:rPr>
              <a:t>производства, однако количественное оценивание ее структуры и масштабов стало возможным провести только начиная с 0-х годов.</a:t>
            </a:r>
          </a:p>
          <a:p>
            <a:pPr algn="just">
              <a:spcAft>
                <a:spcPts val="1200"/>
              </a:spcAft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Официальной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российской властью данное явление до сих пор не осмыслено </a:t>
            </a:r>
            <a:r>
              <a:rPr lang="ru-RU" sz="2400" dirty="0">
                <a:latin typeface="Cambria" panose="02040503050406030204" pitchFamily="18" charset="0"/>
              </a:rPr>
              <a:t>и не вынесено в число проблем, требующих </a:t>
            </a:r>
            <a:r>
              <a:rPr lang="ru-RU" sz="2400" dirty="0" smtClean="0">
                <a:latin typeface="Cambria" panose="02040503050406030204" pitchFamily="18" charset="0"/>
              </a:rPr>
              <a:t>общенационального решения </a:t>
            </a:r>
            <a:r>
              <a:rPr lang="ru-RU" sz="2400" dirty="0">
                <a:latin typeface="Cambria" panose="02040503050406030204" pitchFamily="18" charset="0"/>
              </a:rPr>
              <a:t>и выработки соответствующих мер. На официальном уровне системно занимаются только той частью </a:t>
            </a:r>
            <a:r>
              <a:rPr lang="ru-RU" sz="2400" dirty="0" smtClean="0">
                <a:latin typeface="Cambria" panose="02040503050406030204" pitchFamily="18" charset="0"/>
              </a:rPr>
              <a:t>ПЗ</a:t>
            </a:r>
            <a:r>
              <a:rPr lang="ru-RU" sz="2400" dirty="0">
                <a:latin typeface="Cambria" panose="02040503050406030204" pitchFamily="18" charset="0"/>
              </a:rPr>
              <a:t>, которая находится «в тени», соответственно, приводит к </a:t>
            </a:r>
            <a:r>
              <a:rPr lang="ru-RU" sz="2400" dirty="0" err="1">
                <a:latin typeface="Cambria" panose="02040503050406030204" pitchFamily="18" charset="0"/>
              </a:rPr>
              <a:t>недополучению</a:t>
            </a:r>
            <a:r>
              <a:rPr lang="ru-RU" sz="2400" dirty="0">
                <a:latin typeface="Cambria" panose="02040503050406030204" pitchFamily="18" charset="0"/>
              </a:rPr>
              <a:t> налогов и </a:t>
            </a:r>
            <a:r>
              <a:rPr lang="ru-RU" sz="2400" dirty="0" smtClean="0">
                <a:latin typeface="Cambria" panose="02040503050406030204" pitchFamily="18" charset="0"/>
              </a:rPr>
              <a:t>взносов</a:t>
            </a:r>
            <a:r>
              <a:rPr lang="ru-RU" sz="2400" dirty="0">
                <a:latin typeface="Cambria" panose="02040503050406030204" pitchFamily="18" charset="0"/>
              </a:rPr>
              <a:t> </a:t>
            </a:r>
            <a:r>
              <a:rPr lang="ru-RU" sz="2400" dirty="0" smtClean="0">
                <a:latin typeface="Cambria" panose="02040503050406030204" pitchFamily="18" charset="0"/>
              </a:rPr>
              <a:t>и только с этой стороны рассматривают данное явление, не идентифицируя его адекватным термином. </a:t>
            </a:r>
            <a:endParaRPr lang="ru-RU" sz="2400" dirty="0">
              <a:latin typeface="Cambria" panose="02040503050406030204" pitchFamily="18" charset="0"/>
            </a:endParaRPr>
          </a:p>
          <a:p>
            <a:pPr algn="just">
              <a:spcAft>
                <a:spcPts val="1200"/>
              </a:spcAft>
            </a:pPr>
            <a:endParaRPr lang="ru-RU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68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Методологические основания и </a:t>
            </a:r>
            <a:r>
              <a:rPr lang="ru-RU" sz="2000" b="1" cap="all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эмпирическая база </a:t>
            </a:r>
            <a:r>
              <a:rPr lang="ru-RU" sz="2000" b="1" cap="all" dirty="0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исследования</a:t>
            </a:r>
            <a:endParaRPr lang="ru-RU" sz="2000" cap="al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1" y="1484785"/>
            <a:ext cx="871296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Цель исследования </a:t>
            </a:r>
            <a:r>
              <a:rPr lang="ru-RU" dirty="0" smtClean="0">
                <a:latin typeface="Cambria" panose="02040503050406030204" pitchFamily="18" charset="0"/>
              </a:rPr>
              <a:t>– оценивание динамики масштабов </a:t>
            </a:r>
            <a:r>
              <a:rPr lang="ru-RU" dirty="0" err="1" smtClean="0">
                <a:latin typeface="Cambria" panose="02040503050406030204" pitchFamily="18" charset="0"/>
              </a:rPr>
              <a:t>прекаризации</a:t>
            </a:r>
            <a:r>
              <a:rPr lang="ru-RU" dirty="0" smtClean="0">
                <a:latin typeface="Cambria" panose="02040503050406030204" pitchFamily="18" charset="0"/>
              </a:rPr>
              <a:t> занятости в России и ее социальных последствий на разных этапах и по итогам 30-летних капиталистических трансформаций </a:t>
            </a:r>
            <a:r>
              <a:rPr lang="ru-RU" dirty="0">
                <a:latin typeface="Cambria" panose="02040503050406030204" pitchFamily="18" charset="0"/>
              </a:rPr>
              <a:t>в </a:t>
            </a:r>
            <a:r>
              <a:rPr lang="ru-RU" dirty="0" smtClean="0">
                <a:latin typeface="Cambria" panose="02040503050406030204" pitchFamily="18" charset="0"/>
              </a:rPr>
              <a:t>России.</a:t>
            </a:r>
          </a:p>
          <a:p>
            <a:pPr algn="just"/>
            <a:endParaRPr lang="ru-RU" sz="1000" dirty="0" smtClean="0">
              <a:latin typeface="Cambria" panose="02040503050406030204" pitchFamily="18" charset="0"/>
            </a:endParaRPr>
          </a:p>
          <a:p>
            <a:pPr algn="just"/>
            <a:endParaRPr lang="ru-RU" sz="1000" dirty="0" smtClean="0">
              <a:latin typeface="Cambria" panose="02040503050406030204" pitchFamily="18" charset="0"/>
            </a:endParaRPr>
          </a:p>
          <a:p>
            <a:pPr algn="just"/>
            <a:endParaRPr lang="ru-RU" sz="1000" dirty="0" smtClean="0">
              <a:latin typeface="Cambria" panose="02040503050406030204" pitchFamily="18" charset="0"/>
            </a:endParaRPr>
          </a:p>
          <a:p>
            <a:pPr algn="just"/>
            <a:r>
              <a:rPr lang="ru-RU" dirty="0" smtClean="0">
                <a:latin typeface="Cambria" panose="02040503050406030204" pitchFamily="18" charset="0"/>
              </a:rPr>
              <a:t>Динамика </a:t>
            </a:r>
            <a:r>
              <a:rPr lang="ru-RU" dirty="0">
                <a:latin typeface="Cambria" panose="02040503050406030204" pitchFamily="18" charset="0"/>
              </a:rPr>
              <a:t>масштабов </a:t>
            </a:r>
            <a:r>
              <a:rPr lang="ru-RU" dirty="0" err="1" smtClean="0">
                <a:latin typeface="Cambria" panose="02040503050406030204" pitchFamily="18" charset="0"/>
              </a:rPr>
              <a:t>прекаризации</a:t>
            </a:r>
            <a:r>
              <a:rPr lang="ru-RU" dirty="0" smtClean="0">
                <a:latin typeface="Cambria" panose="02040503050406030204" pitchFamily="18" charset="0"/>
              </a:rPr>
              <a:t> занятости оценивалась </a:t>
            </a:r>
            <a:r>
              <a:rPr lang="ru-RU" dirty="0">
                <a:latin typeface="Cambria" panose="02040503050406030204" pitchFamily="18" charset="0"/>
              </a:rPr>
              <a:t>в наиболее крупном секторе современной российской занятости —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занятости по найму в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организациях</a:t>
            </a:r>
            <a:r>
              <a:rPr lang="ru-RU" dirty="0" smtClean="0">
                <a:latin typeface="Cambria" panose="02040503050406030204" pitchFamily="18" charset="0"/>
              </a:rPr>
              <a:t>: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Cambria" panose="02040503050406030204" pitchFamily="18" charset="0"/>
              </a:rPr>
              <a:t>в </a:t>
            </a:r>
            <a:r>
              <a:rPr lang="ru-RU" dirty="0">
                <a:latin typeface="Cambria" panose="02040503050406030204" pitchFamily="18" charset="0"/>
              </a:rPr>
              <a:t>целом и отдельно по трем секторам российской </a:t>
            </a:r>
            <a:r>
              <a:rPr lang="ru-RU" dirty="0" smtClean="0">
                <a:latin typeface="Cambria" panose="02040503050406030204" pitchFamily="18" charset="0"/>
              </a:rPr>
              <a:t>занятости:</a:t>
            </a:r>
          </a:p>
          <a:p>
            <a:pPr lvl="1" algn="just"/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smtClean="0">
                <a:latin typeface="Cambria" panose="02040503050406030204" pitchFamily="18" charset="0"/>
              </a:rPr>
              <a:t>     -  государственный сектор;</a:t>
            </a:r>
          </a:p>
          <a:p>
            <a:pPr lvl="1" algn="just"/>
            <a:r>
              <a:rPr lang="ru-RU" dirty="0" smtClean="0">
                <a:latin typeface="Cambria" panose="02040503050406030204" pitchFamily="18" charset="0"/>
              </a:rPr>
              <a:t>      - частный сектор;</a:t>
            </a:r>
          </a:p>
          <a:p>
            <a:pPr lvl="1" algn="just"/>
            <a:r>
              <a:rPr lang="ru-RU" dirty="0" smtClean="0">
                <a:latin typeface="Cambria" panose="02040503050406030204" pitchFamily="18" charset="0"/>
              </a:rPr>
              <a:t>      - смешанный сектор.</a:t>
            </a:r>
          </a:p>
          <a:p>
            <a:pPr lvl="1" algn="just"/>
            <a:endParaRPr lang="ru-RU" dirty="0" smtClean="0">
              <a:latin typeface="Cambria" panose="02040503050406030204" pitchFamily="18" charset="0"/>
            </a:endParaRPr>
          </a:p>
          <a:p>
            <a:pPr algn="just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Эмпирическая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база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исследования:</a:t>
            </a:r>
            <a:r>
              <a:rPr lang="ru-RU" dirty="0" smtClean="0">
                <a:latin typeface="Cambria" panose="02040503050406030204" pitchFamily="18" charset="0"/>
              </a:rPr>
              <a:t> база </a:t>
            </a:r>
            <a:r>
              <a:rPr lang="ru-RU" dirty="0">
                <a:latin typeface="Cambria" panose="02040503050406030204" pitchFamily="18" charset="0"/>
              </a:rPr>
              <a:t>данных Российского мониторинга экономического положения и здоровья населения НИУ-ВШЭ (РМЭЗ</a:t>
            </a:r>
            <a:r>
              <a:rPr lang="ru-RU" dirty="0" smtClean="0">
                <a:latin typeface="Cambria" panose="02040503050406030204" pitchFamily="18" charset="0"/>
              </a:rPr>
              <a:t>), </a:t>
            </a:r>
            <a:r>
              <a:rPr lang="ru-RU" dirty="0">
                <a:latin typeface="Cambria" panose="02040503050406030204" pitchFamily="18" charset="0"/>
              </a:rPr>
              <a:t>массивы по индивидам и домохозяйствам</a:t>
            </a:r>
            <a:r>
              <a:rPr lang="ru-RU" dirty="0" smtClean="0"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868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Методологические основания и </a:t>
            </a:r>
            <a:r>
              <a:rPr lang="ru-RU" sz="2000" b="1" cap="all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эмпирическая база </a:t>
            </a:r>
            <a:r>
              <a:rPr lang="ru-RU" sz="2000" b="1" cap="all" dirty="0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исследования</a:t>
            </a:r>
            <a:endParaRPr lang="ru-RU" sz="2000" cap="al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88453802"/>
              </p:ext>
            </p:extLst>
          </p:nvPr>
        </p:nvGraphicFramePr>
        <p:xfrm>
          <a:off x="701824" y="1124744"/>
          <a:ext cx="7632848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85012" y="5083670"/>
            <a:ext cx="7666472" cy="1646605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Отдельно выделялся индикатор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уровня заработной платы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,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учитывая традиционного низкое его значение у большинства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работников.</a:t>
            </a:r>
          </a:p>
          <a:p>
            <a:pPr lvl="0" algn="just"/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О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пределена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нормативная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граница заработной платы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, ниже которой заработная плата не позволяет обеспечивать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устойчивого положения в домохозяйствах работников по душевым денежным доходам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- менее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2,5-2,6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ПМтр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. (среднестатистическая российская семья)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51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8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Результаты исследования</a:t>
            </a:r>
            <a:endParaRPr lang="ru-RU" sz="2400" cap="al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474760"/>
              </p:ext>
            </p:extLst>
          </p:nvPr>
        </p:nvGraphicFramePr>
        <p:xfrm>
          <a:off x="404918" y="2276872"/>
          <a:ext cx="8226661" cy="3144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8189"/>
                <a:gridCol w="2235566"/>
                <a:gridCol w="2012906"/>
              </a:tblGrid>
              <a:tr h="7622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6795" marR="5679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2014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г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2020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г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77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Имеется один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и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более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индикаторов,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всего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52,4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53,6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/>
                </a:tc>
              </a:tr>
              <a:tr h="426006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В зависимости от сектора: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6006"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 государственный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сектор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43,8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41,3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/>
                </a:tc>
              </a:tr>
              <a:tr h="426006"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 частный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сектор (росс.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и/или заруб.)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60,7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63,0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6006"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 смешанный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сектор (гос.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и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частн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.)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42,7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48,0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795" marR="56795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7505" y="1052738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Наличие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индикаторов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прекаризации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 занятости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(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без учета уровня заработной платы) у наемных работников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организаций, %</a:t>
            </a:r>
            <a:endParaRPr lang="ru-RU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54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751" y="1412776"/>
            <a:ext cx="8424936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800"/>
              </a:spcAft>
              <a:buAutoNum type="arabicPeriod"/>
            </a:pPr>
            <a:r>
              <a:rPr lang="ru-RU" sz="2000" dirty="0" smtClean="0">
                <a:latin typeface="Cambria" panose="02040503050406030204" pitchFamily="18" charset="0"/>
              </a:rPr>
              <a:t>По </a:t>
            </a:r>
            <a:r>
              <a:rPr lang="ru-RU" sz="2000" dirty="0">
                <a:latin typeface="Cambria" panose="02040503050406030204" pitchFamily="18" charset="0"/>
              </a:rPr>
              <a:t>итогам почти 30-летнего периода капиталистических трансформаций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примерно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половина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российских работников организаций оказалась за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рамками устойчивой занятости</a:t>
            </a:r>
            <a:r>
              <a:rPr lang="ru-RU" sz="2000" dirty="0" smtClean="0">
                <a:latin typeface="Cambria" panose="02040503050406030204" pitchFamily="18" charset="0"/>
              </a:rPr>
              <a:t>. 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ru-RU" sz="2000" dirty="0" smtClean="0">
                <a:latin typeface="Cambria" panose="02040503050406030204" pitchFamily="18" charset="0"/>
              </a:rPr>
              <a:t>Наиболее позитивную динамику по качеству занятости в рассматриваемый период продемонстрировал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государственно-капиталистический сектор</a:t>
            </a:r>
            <a:r>
              <a:rPr lang="ru-RU" sz="2000" dirty="0" smtClean="0">
                <a:latin typeface="Cambria" panose="02040503050406030204" pitchFamily="18" charset="0"/>
              </a:rPr>
              <a:t>, в котором к началу 2020-х гг. удалось заметно сузить сферу ПЗ: ее масштабы в этом секторе удалось снизить до показателей (в начале 2020-х гг. — около 40%) ниже уровня, который демонстрируют частный и смешанный секторы.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32658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Результаты исследования</a:t>
            </a:r>
            <a:endParaRPr lang="ru-RU" sz="2400" cap="al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63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8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Результаты исследования</a:t>
            </a:r>
            <a:endParaRPr lang="ru-RU" sz="2400" cap="al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40116929"/>
              </p:ext>
            </p:extLst>
          </p:nvPr>
        </p:nvGraphicFramePr>
        <p:xfrm>
          <a:off x="557808" y="2276872"/>
          <a:ext cx="792088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19675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Доля работников организаций с заработной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платой менее нормативной границы на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разных этапах капиталистических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трансформаций,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% </a:t>
            </a:r>
          </a:p>
        </p:txBody>
      </p:sp>
    </p:spTree>
    <p:extLst>
      <p:ext uri="{BB962C8B-B14F-4D97-AF65-F5344CB8AC3E}">
        <p14:creationId xmlns:p14="http://schemas.microsoft.com/office/powerpoint/2010/main" val="390621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32658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Результаты исследования</a:t>
            </a:r>
            <a:endParaRPr lang="ru-RU" sz="2400" cap="all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894895"/>
              </p:ext>
            </p:extLst>
          </p:nvPr>
        </p:nvGraphicFramePr>
        <p:xfrm>
          <a:off x="336964" y="2204864"/>
          <a:ext cx="8267484" cy="3519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9012"/>
                <a:gridCol w="2124236"/>
                <a:gridCol w="2124236"/>
              </a:tblGrid>
              <a:tr h="907770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2014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г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2020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г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86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Наличие двух и более других индикаторов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ПЗ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(с наиболее уязвимым положением), всего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12,9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18,9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6330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В зависимости от сектора: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6330"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 государственный сектор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4,8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6,6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6330"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 частный сектор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22,4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29,3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6330"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 смешанный сектор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4,1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11,8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980728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К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онцентрация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у наемных работников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организаций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с заработной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платой менее нормативной границы других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индикаторов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прекаризации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 занятости (ПЗ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)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на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разных этапах капиталистических трансформаций, %</a:t>
            </a:r>
          </a:p>
        </p:txBody>
      </p:sp>
    </p:spTree>
    <p:extLst>
      <p:ext uri="{BB962C8B-B14F-4D97-AF65-F5344CB8AC3E}">
        <p14:creationId xmlns:p14="http://schemas.microsoft.com/office/powerpoint/2010/main" val="317050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Ясность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496</TotalTime>
  <Words>1215</Words>
  <Application>Microsoft Office PowerPoint</Application>
  <PresentationFormat>Экран (4:3)</PresentationFormat>
  <Paragraphs>140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Ясность</vt:lpstr>
      <vt:lpstr>1_Ясность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ПУБЛИКАЦИЯ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HP</cp:lastModifiedBy>
  <cp:revision>106</cp:revision>
  <dcterms:created xsi:type="dcterms:W3CDTF">2022-03-11T13:49:01Z</dcterms:created>
  <dcterms:modified xsi:type="dcterms:W3CDTF">2022-03-18T07:29:14Z</dcterms:modified>
</cp:coreProperties>
</file>